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06" autoAdjust="0"/>
    <p:restoredTop sz="94660"/>
  </p:normalViewPr>
  <p:slideViewPr>
    <p:cSldViewPr snapToGrid="0">
      <p:cViewPr varScale="1">
        <p:scale>
          <a:sx n="74" d="100"/>
          <a:sy n="74" d="100"/>
        </p:scale>
        <p:origin x="58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73C16-0D92-4D2D-A091-74FD4CAADC3F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081EF-C391-4E44-89AA-395D1D7D9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846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73C16-0D92-4D2D-A091-74FD4CAADC3F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081EF-C391-4E44-89AA-395D1D7D9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099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73C16-0D92-4D2D-A091-74FD4CAADC3F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081EF-C391-4E44-89AA-395D1D7D9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147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73C16-0D92-4D2D-A091-74FD4CAADC3F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081EF-C391-4E44-89AA-395D1D7D9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808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73C16-0D92-4D2D-A091-74FD4CAADC3F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081EF-C391-4E44-89AA-395D1D7D9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811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73C16-0D92-4D2D-A091-74FD4CAADC3F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081EF-C391-4E44-89AA-395D1D7D9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179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73C16-0D92-4D2D-A091-74FD4CAADC3F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081EF-C391-4E44-89AA-395D1D7D9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664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73C16-0D92-4D2D-A091-74FD4CAADC3F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081EF-C391-4E44-89AA-395D1D7D9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164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73C16-0D92-4D2D-A091-74FD4CAADC3F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081EF-C391-4E44-89AA-395D1D7D9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226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73C16-0D92-4D2D-A091-74FD4CAADC3F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081EF-C391-4E44-89AA-395D1D7D9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006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73C16-0D92-4D2D-A091-74FD4CAADC3F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081EF-C391-4E44-89AA-395D1D7D9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977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73C16-0D92-4D2D-A091-74FD4CAADC3F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081EF-C391-4E44-89AA-395D1D7D9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700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mdou177@e1.r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jp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949" y="1825625"/>
            <a:ext cx="1958102" cy="4351338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94328" y="268941"/>
            <a:ext cx="8942295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дошкольное образовательное учреждение –</a:t>
            </a:r>
            <a:endParaRPr lang="ru-RU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детский сад комбинированного вида «Улыбка» № 177</a:t>
            </a:r>
            <a:endParaRPr lang="ru-RU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620082, г. Екатеринбург, ул. Трубачева, 74, тел.: 261-83-38, 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mdou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177@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e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1.</a:t>
            </a:r>
            <a:r>
              <a:rPr lang="en-US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ru</a:t>
            </a:r>
            <a:endParaRPr lang="ru-RU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92400" y="1690688"/>
            <a:ext cx="6807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+mj-lt"/>
              </a:rPr>
              <a:t>История игрушек. </a:t>
            </a:r>
            <a:endParaRPr lang="ru-RU" sz="3600" b="1" dirty="0" smtClean="0">
              <a:solidFill>
                <a:srgbClr val="C00000"/>
              </a:solidFill>
              <a:latin typeface="+mj-lt"/>
            </a:endParaRP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+mj-lt"/>
              </a:rPr>
              <a:t>«Чемоданчик </a:t>
            </a:r>
            <a:r>
              <a:rPr lang="ru-RU" sz="3600" b="1" dirty="0">
                <a:solidFill>
                  <a:srgbClr val="C00000"/>
                </a:solidFill>
                <a:latin typeface="+mj-lt"/>
              </a:rPr>
              <a:t>Домовенка Кузи и его волшебный </a:t>
            </a:r>
            <a:r>
              <a:rPr lang="ru-RU" sz="3600" b="1" dirty="0" smtClean="0">
                <a:solidFill>
                  <a:srgbClr val="C00000"/>
                </a:solidFill>
                <a:latin typeface="+mj-lt"/>
              </a:rPr>
              <a:t>волчок»</a:t>
            </a:r>
            <a:endParaRPr lang="ru-RU" sz="3600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8260" y="3683593"/>
            <a:ext cx="3648689" cy="2449487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 rot="10800000" flipV="1">
            <a:off x="6037727" y="4444662"/>
            <a:ext cx="48006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Участники проекта:</a:t>
            </a:r>
          </a:p>
          <a:p>
            <a:r>
              <a:rPr lang="ru-RU" dirty="0">
                <a:solidFill>
                  <a:srgbClr val="C00000"/>
                </a:solidFill>
              </a:rPr>
              <a:t>Воспитанники </a:t>
            </a:r>
            <a:r>
              <a:rPr lang="ru-RU" dirty="0" smtClean="0">
                <a:solidFill>
                  <a:srgbClr val="C00000"/>
                </a:solidFill>
              </a:rPr>
              <a:t>старшей группы </a:t>
            </a:r>
            <a:r>
              <a:rPr lang="ru-RU" dirty="0">
                <a:solidFill>
                  <a:srgbClr val="C00000"/>
                </a:solidFill>
              </a:rPr>
              <a:t>№11</a:t>
            </a:r>
          </a:p>
          <a:p>
            <a:r>
              <a:rPr lang="ru-RU" dirty="0">
                <a:solidFill>
                  <a:srgbClr val="C00000"/>
                </a:solidFill>
              </a:rPr>
              <a:t>Воспитатель </a:t>
            </a:r>
            <a:r>
              <a:rPr lang="ru-RU" dirty="0" smtClean="0">
                <a:solidFill>
                  <a:srgbClr val="C00000"/>
                </a:solidFill>
              </a:rPr>
              <a:t>ВКК: Джо Екатерина Викторовна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ru-RU" dirty="0">
                <a:solidFill>
                  <a:srgbClr val="C00000"/>
                </a:solidFill>
              </a:rPr>
              <a:t>Родители воспитанников</a:t>
            </a:r>
          </a:p>
        </p:txBody>
      </p:sp>
    </p:spTree>
    <p:extLst>
      <p:ext uri="{BB962C8B-B14F-4D97-AF65-F5344CB8AC3E}">
        <p14:creationId xmlns:p14="http://schemas.microsoft.com/office/powerpoint/2010/main" val="36262164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79176" y="188259"/>
            <a:ext cx="926502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Экскурсия «История возникновения </a:t>
            </a:r>
            <a:r>
              <a:rPr lang="ru-RU" sz="2400" b="1" dirty="0" err="1">
                <a:solidFill>
                  <a:srgbClr val="C00000"/>
                </a:solidFill>
              </a:rPr>
              <a:t>богородской</a:t>
            </a:r>
            <a:r>
              <a:rPr lang="ru-RU" sz="2400" b="1" dirty="0">
                <a:solidFill>
                  <a:srgbClr val="C00000"/>
                </a:solidFill>
              </a:rPr>
              <a:t> игрушки»</a:t>
            </a:r>
          </a:p>
          <a:p>
            <a:r>
              <a:rPr lang="ru-RU" sz="2000" dirty="0">
                <a:solidFill>
                  <a:srgbClr val="C00000"/>
                </a:solidFill>
              </a:rPr>
              <a:t>Домовенок Кузя, используя свой волшебный волчок, «оживляет» </a:t>
            </a:r>
            <a:r>
              <a:rPr lang="ru-RU" sz="2000" dirty="0" err="1">
                <a:solidFill>
                  <a:srgbClr val="C00000"/>
                </a:solidFill>
              </a:rPr>
              <a:t>богородского</a:t>
            </a:r>
            <a:r>
              <a:rPr lang="ru-RU" sz="2000" dirty="0">
                <a:solidFill>
                  <a:srgbClr val="C00000"/>
                </a:solidFill>
              </a:rPr>
              <a:t> мишку, который рассказывает о истории возникновения игрушки. Детям предлагается поиграть с различными </a:t>
            </a:r>
            <a:r>
              <a:rPr lang="ru-RU" sz="2000" dirty="0" err="1">
                <a:solidFill>
                  <a:srgbClr val="C00000"/>
                </a:solidFill>
              </a:rPr>
              <a:t>богородскими</a:t>
            </a:r>
            <a:r>
              <a:rPr lang="ru-RU" sz="2000" dirty="0">
                <a:solidFill>
                  <a:srgbClr val="C00000"/>
                </a:solidFill>
              </a:rPr>
              <a:t> </a:t>
            </a:r>
            <a:r>
              <a:rPr lang="ru-RU" sz="2000" dirty="0" smtClean="0">
                <a:solidFill>
                  <a:srgbClr val="C00000"/>
                </a:solidFill>
              </a:rPr>
              <a:t>игрушками, далее пройти в музыкальный зал для просмотра видео «Уральские мастера»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176" y="2540000"/>
            <a:ext cx="4966803" cy="28559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52974" flipV="1">
            <a:off x="6903179" y="2965929"/>
            <a:ext cx="3742893" cy="2807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9683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71600" y="365126"/>
            <a:ext cx="9601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Экскурсия для детей младшей группы «В гости к вам пришли матрешки»</a:t>
            </a:r>
          </a:p>
          <a:p>
            <a:r>
              <a:rPr lang="ru-RU" sz="2000" dirty="0">
                <a:solidFill>
                  <a:srgbClr val="C00000"/>
                </a:solidFill>
              </a:rPr>
              <a:t>Краткое содержание. Детям предлагалось, самостоятельно подготовить экскурсию для детей младшего возраста. В процессе обсуждения дети выбирали о какой игрушке рассказать, как это сделать, подбирали игры, стихи и костюмы.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6358" y="2816559"/>
            <a:ext cx="5926666" cy="2667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492004"/>
            <a:ext cx="1492250" cy="331611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5532" y="2492004"/>
            <a:ext cx="1621743" cy="331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5991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1315"/>
            <a:ext cx="121920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64976" y="242047"/>
            <a:ext cx="87405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 Продуктивно-творческая </a:t>
            </a:r>
            <a:r>
              <a:rPr lang="ru-RU" sz="2800" b="1" dirty="0">
                <a:solidFill>
                  <a:srgbClr val="C00000"/>
                </a:solidFill>
              </a:rPr>
              <a:t>деятельность детей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288" y="961196"/>
            <a:ext cx="3237224" cy="23561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723" y="4010253"/>
            <a:ext cx="1268661" cy="24390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675" y="1985121"/>
            <a:ext cx="2800350" cy="37338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69307" y="4010253"/>
            <a:ext cx="1665963" cy="25019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906" y="3947348"/>
            <a:ext cx="1876472" cy="2501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779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33918" y="365125"/>
            <a:ext cx="47909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Работа с родителями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530" y="4203236"/>
            <a:ext cx="2304115" cy="23190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844" y="2447699"/>
            <a:ext cx="3754464" cy="30567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027906"/>
            <a:ext cx="4625975" cy="2839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2309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31259" y="365124"/>
            <a:ext cx="4881282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Заключительный </a:t>
            </a:r>
            <a:r>
              <a:rPr lang="ru-RU" sz="3200" b="1" dirty="0" smtClean="0">
                <a:solidFill>
                  <a:srgbClr val="C00000"/>
                </a:solidFill>
              </a:rPr>
              <a:t>этап.</a:t>
            </a:r>
          </a:p>
          <a:p>
            <a:r>
              <a:rPr lang="ru-RU" sz="2000" dirty="0" smtClean="0">
                <a:solidFill>
                  <a:srgbClr val="C00000"/>
                </a:solidFill>
              </a:rPr>
              <a:t> Оценка и анализ выполненного проекта; презентация проекта на педагогическом совете; обсуждение с детьми, педагогами ДОУ, родителями о перспективе дальнейшего развития музея. </a:t>
            </a:r>
          </a:p>
          <a:p>
            <a:endParaRPr lang="ru-RU" sz="2000" dirty="0">
              <a:solidFill>
                <a:srgbClr val="C00000"/>
              </a:solidFill>
            </a:endParaRPr>
          </a:p>
          <a:p>
            <a:endParaRPr lang="ru-RU" sz="2000" dirty="0" smtClean="0">
              <a:solidFill>
                <a:srgbClr val="C00000"/>
              </a:solidFill>
            </a:endParaRPr>
          </a:p>
          <a:p>
            <a:endParaRPr lang="ru-RU" sz="2000" dirty="0" smtClean="0">
              <a:solidFill>
                <a:srgbClr val="C00000"/>
              </a:solidFill>
            </a:endParaRPr>
          </a:p>
          <a:p>
            <a:endParaRPr lang="ru-RU" sz="2000" dirty="0" smtClean="0">
              <a:solidFill>
                <a:srgbClr val="C00000"/>
              </a:solidFill>
            </a:endParaRPr>
          </a:p>
          <a:p>
            <a:r>
              <a:rPr lang="ru-RU" sz="2000" dirty="0" smtClean="0">
                <a:solidFill>
                  <a:srgbClr val="C00000"/>
                </a:solidFill>
              </a:rPr>
              <a:t>По секрету! Чемоданчик домовенка Кузи не смог поместить в себя все экспонаты, поэтому, совместно с детьми и родителями, Мы решили,  дать «Жизнь» новому музею, которому дали название «Народная игрушка»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481" y="1690688"/>
            <a:ext cx="2795868" cy="372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6972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438" y="2643780"/>
            <a:ext cx="3052762" cy="22895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228" y="90152"/>
            <a:ext cx="9241527" cy="6767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641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89212" y="121024"/>
            <a:ext cx="9948582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  </a:t>
            </a:r>
            <a:r>
              <a:rPr lang="ru-RU" dirty="0" smtClean="0">
                <a:solidFill>
                  <a:srgbClr val="C00000"/>
                </a:solidFill>
              </a:rPr>
              <a:t>Культуру </a:t>
            </a:r>
            <a:r>
              <a:rPr lang="ru-RU" dirty="0">
                <a:solidFill>
                  <a:srgbClr val="C00000"/>
                </a:solidFill>
              </a:rPr>
              <a:t>России невозможно представить себе без народного творчества, которое раскрывает источники духовной жизни русского народа, наглядно демонстрирует его моральные, эстетические ценности, художественный вкус и является частью его истории. </a:t>
            </a:r>
          </a:p>
          <a:p>
            <a:pPr algn="just"/>
            <a:r>
              <a:rPr lang="ru-RU" dirty="0" smtClean="0">
                <a:solidFill>
                  <a:srgbClr val="C00000"/>
                </a:solidFill>
              </a:rPr>
              <a:t>         </a:t>
            </a:r>
            <a:r>
              <a:rPr lang="ru-RU" dirty="0">
                <a:solidFill>
                  <a:srgbClr val="C00000"/>
                </a:solidFill>
              </a:rPr>
              <a:t>Быт и традиции народа дети узнают, рассматривая игрушки. </a:t>
            </a:r>
            <a:endParaRPr lang="ru-RU" dirty="0" smtClean="0">
              <a:solidFill>
                <a:srgbClr val="C00000"/>
              </a:solidFill>
            </a:endParaRPr>
          </a:p>
          <a:p>
            <a:pPr algn="just"/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        </a:t>
            </a:r>
            <a:r>
              <a:rPr lang="ru-RU" dirty="0">
                <a:solidFill>
                  <a:srgbClr val="C00000"/>
                </a:solidFill>
              </a:rPr>
              <a:t>Тряпичные куклы, сопровождали и оберегали человека с его первых шагов. Без участия кукол не обходился ни один праздник или событие деревенской жизни, будь то свадьба или сбор урожая, проводы зимы или пасха. В каждой семье её делали по-своему. Куклы, созданные одной семьей, отличались от кукол другой семьи. Они несли отпечаток душевной среды в семье, их понимания мира. В игрушки, которые создавали для своих детей отцы и матери, бабушки и дедушки, они вкладывали свою любовь и мудрость. Дети чувствовали это и относились к своим куклам и игрушкам бережно. </a:t>
            </a:r>
          </a:p>
          <a:p>
            <a:pPr algn="just"/>
            <a:r>
              <a:rPr lang="ru-RU" dirty="0" smtClean="0">
                <a:solidFill>
                  <a:srgbClr val="C00000"/>
                </a:solidFill>
              </a:rPr>
              <a:t>          А</a:t>
            </a:r>
            <a:r>
              <a:rPr lang="ru-RU" dirty="0">
                <a:solidFill>
                  <a:srgbClr val="C00000"/>
                </a:solidFill>
              </a:rPr>
              <a:t>, какие игрушки делали народные мастера на забаву и потеху ребятишкам! Вот сестрицы-матрешки мал мала меньше – чем не забава спрятать всех в одну? Каждая глазастая, румяная, нарядная. </a:t>
            </a:r>
            <a:endParaRPr lang="ru-RU" dirty="0" smtClean="0">
              <a:solidFill>
                <a:srgbClr val="C00000"/>
              </a:solidFill>
            </a:endParaRPr>
          </a:p>
          <a:p>
            <a:pPr algn="just"/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         А</a:t>
            </a:r>
            <a:r>
              <a:rPr lang="ru-RU" dirty="0">
                <a:solidFill>
                  <a:srgbClr val="C00000"/>
                </a:solidFill>
              </a:rPr>
              <a:t>, какую красоту дерева, мы видим в </a:t>
            </a:r>
            <a:r>
              <a:rPr lang="ru-RU" dirty="0" err="1">
                <a:solidFill>
                  <a:srgbClr val="C00000"/>
                </a:solidFill>
              </a:rPr>
              <a:t>богородской</a:t>
            </a:r>
            <a:r>
              <a:rPr lang="ru-RU" dirty="0">
                <a:solidFill>
                  <a:srgbClr val="C00000"/>
                </a:solidFill>
              </a:rPr>
              <a:t> игрушке? Она не прячется под слоем краски, а проявляется благодаря специфики резьбы, а для пущей забавы фигурки из дерева мастер делал двигающимися. Вот медведь ест ложкой мед из бочки, а тут курочки зернышки клюют…</a:t>
            </a:r>
          </a:p>
          <a:p>
            <a:pPr algn="just"/>
            <a:r>
              <a:rPr lang="ru-RU" dirty="0" smtClean="0">
                <a:solidFill>
                  <a:srgbClr val="C00000"/>
                </a:solidFill>
              </a:rPr>
              <a:t>          Глиняные </a:t>
            </a:r>
            <a:r>
              <a:rPr lang="ru-RU" dirty="0">
                <a:solidFill>
                  <a:srgbClr val="C00000"/>
                </a:solidFill>
              </a:rPr>
              <a:t>расписные игрушки, делались заботливыми руками, чтобы порадовать сыночка или дочку. В строгости воспитывались крестьянские дети, но и порадовать игрушкой их родители не забывали. </a:t>
            </a:r>
          </a:p>
          <a:p>
            <a:pPr algn="just"/>
            <a:r>
              <a:rPr lang="ru-RU" dirty="0" smtClean="0">
                <a:solidFill>
                  <a:srgbClr val="C00000"/>
                </a:solidFill>
              </a:rPr>
              <a:t>            Для </a:t>
            </a:r>
            <a:r>
              <a:rPr lang="ru-RU" dirty="0">
                <a:solidFill>
                  <a:srgbClr val="C00000"/>
                </a:solidFill>
              </a:rPr>
              <a:t>уклада народной жизни традиционно, где каждой вещи – свое место, каждому делу – свой срок, старости уважение и почет, молодости – заботу и ласку. И детям современного мира, мы должны донести эти простые </a:t>
            </a:r>
            <a:r>
              <a:rPr lang="ru-RU" dirty="0" smtClean="0">
                <a:solidFill>
                  <a:srgbClr val="C00000"/>
                </a:solidFill>
              </a:rPr>
              <a:t>истины</a:t>
            </a:r>
            <a:r>
              <a:rPr lang="ru-RU" dirty="0">
                <a:solidFill>
                  <a:srgbClr val="C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72711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90918" y="497541"/>
            <a:ext cx="957430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C00000"/>
                </a:solidFill>
              </a:rPr>
              <a:t>Цель проекта: </a:t>
            </a:r>
            <a:r>
              <a:rPr lang="ru-RU" dirty="0" smtClean="0">
                <a:solidFill>
                  <a:srgbClr val="C00000"/>
                </a:solidFill>
              </a:rPr>
              <a:t>создание условий для формирования </a:t>
            </a:r>
            <a:r>
              <a:rPr lang="ru-RU" dirty="0">
                <a:solidFill>
                  <a:srgbClr val="C00000"/>
                </a:solidFill>
              </a:rPr>
              <a:t>у детей </a:t>
            </a:r>
            <a:r>
              <a:rPr lang="ru-RU" dirty="0" smtClean="0">
                <a:solidFill>
                  <a:srgbClr val="C00000"/>
                </a:solidFill>
              </a:rPr>
              <a:t>ценностного отношения к </a:t>
            </a:r>
            <a:r>
              <a:rPr lang="ru-RU" dirty="0">
                <a:solidFill>
                  <a:srgbClr val="C00000"/>
                </a:solidFill>
              </a:rPr>
              <a:t>историческому наследию народа, через игрушку как этнографический источник.</a:t>
            </a:r>
          </a:p>
          <a:p>
            <a:pPr algn="just"/>
            <a:r>
              <a:rPr lang="ru-RU" b="1" dirty="0">
                <a:solidFill>
                  <a:srgbClr val="C00000"/>
                </a:solidFill>
              </a:rPr>
              <a:t>Задачи: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C00000"/>
                </a:solidFill>
              </a:rPr>
              <a:t>Приобщать детей к базовым ценностям русского народа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C00000"/>
                </a:solidFill>
              </a:rPr>
              <a:t>Формировать интерес к русскому прикладному искусству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C00000"/>
                </a:solidFill>
              </a:rPr>
              <a:t>Познакомить </a:t>
            </a:r>
            <a:r>
              <a:rPr lang="ru-RU" dirty="0">
                <a:solidFill>
                  <a:srgbClr val="C00000"/>
                </a:solidFill>
              </a:rPr>
              <a:t>с историей создания и видами тряпичных кукол на </a:t>
            </a:r>
            <a:r>
              <a:rPr lang="ru-RU" dirty="0" smtClean="0">
                <a:solidFill>
                  <a:srgbClr val="C00000"/>
                </a:solidFill>
              </a:rPr>
              <a:t>Руси, глиняных и деревянных игрушек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C00000"/>
                </a:solidFill>
              </a:rPr>
              <a:t>Р</a:t>
            </a:r>
            <a:r>
              <a:rPr lang="ru-RU" dirty="0" smtClean="0">
                <a:solidFill>
                  <a:srgbClr val="C00000"/>
                </a:solidFill>
              </a:rPr>
              <a:t>азвивать </a:t>
            </a:r>
            <a:r>
              <a:rPr lang="ru-RU" dirty="0">
                <a:solidFill>
                  <a:srgbClr val="C00000"/>
                </a:solidFill>
              </a:rPr>
              <a:t>самостоятельную творческую и познавательную активность </a:t>
            </a:r>
            <a:r>
              <a:rPr lang="ru-RU" dirty="0" smtClean="0">
                <a:solidFill>
                  <a:srgbClr val="C00000"/>
                </a:solidFill>
              </a:rPr>
              <a:t>дошкольников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C00000"/>
                </a:solidFill>
              </a:rPr>
              <a:t>П</a:t>
            </a:r>
            <a:r>
              <a:rPr lang="ru-RU" dirty="0" smtClean="0">
                <a:solidFill>
                  <a:srgbClr val="C00000"/>
                </a:solidFill>
              </a:rPr>
              <a:t>ривлекать детей и родителей к </a:t>
            </a:r>
            <a:r>
              <a:rPr lang="ru-RU" dirty="0">
                <a:solidFill>
                  <a:srgbClr val="C00000"/>
                </a:solidFill>
              </a:rPr>
              <a:t>активному участию </a:t>
            </a:r>
            <a:r>
              <a:rPr lang="ru-RU" dirty="0" smtClean="0">
                <a:solidFill>
                  <a:srgbClr val="C00000"/>
                </a:solidFill>
              </a:rPr>
              <a:t>в подготовке и реализации проекта.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C00000"/>
                </a:solidFill>
              </a:rPr>
              <a:t>Создание музея «Чемоданчик Домовенка Кузи и его волшебный волчок</a:t>
            </a:r>
            <a:r>
              <a:rPr lang="ru-RU" dirty="0" smtClean="0">
                <a:solidFill>
                  <a:srgbClr val="C00000"/>
                </a:solidFill>
              </a:rPr>
              <a:t>»</a:t>
            </a:r>
          </a:p>
          <a:p>
            <a:pPr algn="just"/>
            <a:r>
              <a:rPr lang="ru-RU" b="1" dirty="0">
                <a:solidFill>
                  <a:srgbClr val="C00000"/>
                </a:solidFill>
              </a:rPr>
              <a:t>Реализация ФОП: </a:t>
            </a:r>
            <a:r>
              <a:rPr lang="ru-RU" dirty="0">
                <a:solidFill>
                  <a:srgbClr val="C00000"/>
                </a:solidFill>
              </a:rPr>
              <a:t>18.6.1. В области формирования основ гражданственности и патриотизма: воспитывать уважительное отношение к Родине, поддерживать детскую любознательность по отношению к родному краю, эмоциональный отклик на проявления красоты в произведениях искусства, явлениях природы.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5371" y="4424082"/>
            <a:ext cx="3645724" cy="2339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799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62317" y="365125"/>
            <a:ext cx="7604993" cy="7381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2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 проекта </a:t>
            </a:r>
            <a:r>
              <a:rPr lang="ru-RU" sz="20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0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процесс формирования ценностного отношения детей к историческому наследию народа</a:t>
            </a:r>
            <a:endParaRPr lang="ru-RU" sz="20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ru-RU" sz="2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 проекта </a:t>
            </a:r>
            <a:r>
              <a:rPr lang="ru-RU" sz="20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у</a:t>
            </a:r>
            <a:r>
              <a:rPr lang="ru-RU" sz="20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словия формирования интереса к русскому прикладному, через самостоятельную творческую познавательную активность по созданию музея в чемоданчике</a:t>
            </a:r>
          </a:p>
          <a:p>
            <a:pPr algn="just">
              <a:spcAft>
                <a:spcPts val="800"/>
              </a:spcAft>
            </a:pPr>
            <a:r>
              <a:rPr lang="ru-RU" sz="20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Предполагаемый результат для детей:</a:t>
            </a:r>
          </a:p>
          <a:p>
            <a:pPr marL="342900" indent="-34290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Дети проявляют познавательный интерес к событиям находящимся за рамками личного опыта, фантазируют;</a:t>
            </a:r>
          </a:p>
          <a:p>
            <a:pPr marL="342900" indent="-34290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Проявляют интерес и желание заниматься изобразительной, театрализованной деятельностью;</a:t>
            </a:r>
          </a:p>
          <a:p>
            <a:pPr marL="342900" indent="-34290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Знакомятся с видами декоративно-прикладного искусства, проявляют художественно-творческие способности;</a:t>
            </a:r>
          </a:p>
          <a:p>
            <a:pPr marL="342900" indent="-34290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Получат представления о жизни людей в России, об </a:t>
            </a:r>
            <a:r>
              <a:rPr lang="ru-RU" sz="20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истории </a:t>
            </a:r>
            <a:r>
              <a:rPr lang="ru-RU" sz="20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возникновения игрушек, </a:t>
            </a:r>
            <a:r>
              <a:rPr lang="ru-RU" sz="20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разнообразии и назначении традиционной обрядовой </a:t>
            </a:r>
            <a:r>
              <a:rPr lang="ru-RU" sz="20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куклы, </a:t>
            </a:r>
            <a:r>
              <a:rPr lang="ru-RU" sz="2000" dirty="0" err="1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богородской</a:t>
            </a:r>
            <a:r>
              <a:rPr lang="ru-RU" sz="20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игрушки и игрушек из глины; </a:t>
            </a:r>
          </a:p>
          <a:p>
            <a:pPr marL="342900" indent="-34290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овладеют </a:t>
            </a:r>
            <a:r>
              <a:rPr lang="ru-RU" sz="20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технологией изготовления обрядовых </a:t>
            </a:r>
            <a:r>
              <a:rPr lang="ru-RU" sz="20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кукол.</a:t>
            </a:r>
          </a:p>
          <a:p>
            <a:pPr marL="34290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ru-RU" sz="2000" dirty="0" smtClean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endParaRPr lang="ru-RU" sz="20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7311" y="805909"/>
            <a:ext cx="2070393" cy="524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64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376" y="1"/>
            <a:ext cx="121920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83341" y="365124"/>
            <a:ext cx="4881283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Предполагаемые результаты для воспитателей</a:t>
            </a:r>
            <a:r>
              <a:rPr lang="ru-RU" sz="2000" b="1" dirty="0" smtClean="0">
                <a:solidFill>
                  <a:srgbClr val="C00000"/>
                </a:solidFill>
              </a:rPr>
              <a:t>:</a:t>
            </a:r>
            <a:endParaRPr lang="ru-RU" sz="2000" dirty="0">
              <a:solidFill>
                <a:srgbClr val="C00000"/>
              </a:solidFill>
            </a:endParaRPr>
          </a:p>
          <a:p>
            <a:endParaRPr lang="ru-RU" sz="2000" dirty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</a:rPr>
              <a:t>появится более тесный </a:t>
            </a:r>
            <a:r>
              <a:rPr lang="ru-RU" sz="2000" dirty="0">
                <a:solidFill>
                  <a:srgbClr val="C00000"/>
                </a:solidFill>
              </a:rPr>
              <a:t>контакт с родителями воспитанников</a:t>
            </a:r>
            <a:r>
              <a:rPr lang="ru-RU" sz="2000" dirty="0" smtClean="0">
                <a:solidFill>
                  <a:srgbClr val="C00000"/>
                </a:solidFill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>
                <a:solidFill>
                  <a:srgbClr val="C00000"/>
                </a:solidFill>
              </a:rPr>
              <a:t>пополнится предметно - развивающая </a:t>
            </a:r>
            <a:r>
              <a:rPr lang="ru-RU" sz="2000" dirty="0" smtClean="0">
                <a:solidFill>
                  <a:srgbClr val="C00000"/>
                </a:solidFill>
              </a:rPr>
              <a:t>среда;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</a:rPr>
              <a:t>разработанные </a:t>
            </a:r>
            <a:r>
              <a:rPr lang="ru-RU" sz="2000" dirty="0">
                <a:solidFill>
                  <a:srgbClr val="C00000"/>
                </a:solidFill>
              </a:rPr>
              <a:t>материалы проекта будут широко использованы при проведении организованной образовательной деятельности и в </a:t>
            </a:r>
            <a:r>
              <a:rPr lang="ru-RU" sz="2000" dirty="0" smtClean="0">
                <a:solidFill>
                  <a:srgbClr val="C00000"/>
                </a:solidFill>
              </a:rPr>
              <a:t>семье.</a:t>
            </a:r>
          </a:p>
          <a:p>
            <a:endParaRPr lang="ru-RU" sz="2000" dirty="0">
              <a:solidFill>
                <a:srgbClr val="C00000"/>
              </a:solidFill>
            </a:endParaRPr>
          </a:p>
          <a:p>
            <a:r>
              <a:rPr lang="ru-RU" sz="2000" b="1" dirty="0">
                <a:solidFill>
                  <a:srgbClr val="C00000"/>
                </a:solidFill>
              </a:rPr>
              <a:t>Предполагаемые результаты для </a:t>
            </a:r>
            <a:r>
              <a:rPr lang="ru-RU" sz="2000" b="1" dirty="0" smtClean="0">
                <a:solidFill>
                  <a:srgbClr val="C00000"/>
                </a:solidFill>
              </a:rPr>
              <a:t>родителей: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</a:rPr>
              <a:t>родители </a:t>
            </a:r>
            <a:r>
              <a:rPr lang="ru-RU" sz="2000" dirty="0">
                <a:solidFill>
                  <a:srgbClr val="C00000"/>
                </a:solidFill>
              </a:rPr>
              <a:t>станут активными помощниками в жизни </a:t>
            </a:r>
            <a:r>
              <a:rPr lang="ru-RU" sz="2000" dirty="0" smtClean="0">
                <a:solidFill>
                  <a:srgbClr val="C00000"/>
                </a:solidFill>
              </a:rPr>
              <a:t>группы;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</a:rPr>
              <a:t>отношения </a:t>
            </a:r>
            <a:r>
              <a:rPr lang="ru-RU" sz="2000" dirty="0">
                <a:solidFill>
                  <a:srgbClr val="C00000"/>
                </a:solidFill>
              </a:rPr>
              <a:t>родителей и детей станут более близкими, доброжелательными.</a:t>
            </a:r>
          </a:p>
          <a:p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025" y="192379"/>
            <a:ext cx="2565588" cy="33871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025" y="3752290"/>
            <a:ext cx="3131615" cy="2841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00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69894" y="94129"/>
            <a:ext cx="797410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Реализация проекта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Подготовительный </a:t>
            </a:r>
            <a:r>
              <a:rPr lang="ru-RU" sz="2800" b="1" dirty="0">
                <a:solidFill>
                  <a:srgbClr val="C00000"/>
                </a:solidFill>
              </a:rPr>
              <a:t>этап: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</a:rPr>
              <a:t>Определение актуальности темы</a:t>
            </a:r>
            <a:r>
              <a:rPr lang="ru-RU" sz="2000" dirty="0">
                <a:solidFill>
                  <a:srgbClr val="C00000"/>
                </a:solidFill>
              </a:rPr>
              <a:t>, целей и задач, </a:t>
            </a:r>
            <a:r>
              <a:rPr lang="ru-RU" sz="2000" dirty="0" smtClean="0">
                <a:solidFill>
                  <a:srgbClr val="C00000"/>
                </a:solidFill>
              </a:rPr>
              <a:t>содержания проекта</a:t>
            </a:r>
            <a:r>
              <a:rPr lang="ru-RU" sz="2000" dirty="0">
                <a:solidFill>
                  <a:srgbClr val="C00000"/>
                </a:solidFill>
              </a:rPr>
              <a:t>;</a:t>
            </a:r>
            <a:endParaRPr lang="ru-RU" sz="2000" dirty="0" smtClean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</a:rPr>
              <a:t>Изучение и подбор специальной и художественной литературы;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</a:rPr>
              <a:t>Составление </a:t>
            </a:r>
            <a:r>
              <a:rPr lang="ru-RU" sz="2000" dirty="0">
                <a:solidFill>
                  <a:srgbClr val="C00000"/>
                </a:solidFill>
              </a:rPr>
              <a:t>плана реализации </a:t>
            </a:r>
            <a:r>
              <a:rPr lang="ru-RU" sz="2000" dirty="0" smtClean="0">
                <a:solidFill>
                  <a:srgbClr val="C00000"/>
                </a:solidFill>
              </a:rPr>
              <a:t>проекта;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</a:rPr>
              <a:t>Сбор </a:t>
            </a:r>
            <a:r>
              <a:rPr lang="ru-RU" sz="2000" dirty="0">
                <a:solidFill>
                  <a:srgbClr val="C00000"/>
                </a:solidFill>
              </a:rPr>
              <a:t>информации и материалов для реализации проекта;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</a:rPr>
              <a:t>Ознакомление </a:t>
            </a:r>
            <a:r>
              <a:rPr lang="ru-RU" sz="2000" dirty="0">
                <a:solidFill>
                  <a:srgbClr val="C00000"/>
                </a:solidFill>
              </a:rPr>
              <a:t>детей и родителей с темой проекта</a:t>
            </a:r>
            <a:r>
              <a:rPr lang="ru-RU" sz="2000" dirty="0" smtClean="0">
                <a:solidFill>
                  <a:srgbClr val="C00000"/>
                </a:solidFill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C00000"/>
                </a:solidFill>
              </a:rPr>
              <a:t>Создание мини-музея в чемодане</a:t>
            </a:r>
            <a:r>
              <a:rPr lang="ru-RU" sz="2000" dirty="0" smtClean="0">
                <a:solidFill>
                  <a:srgbClr val="C00000"/>
                </a:solidFill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</a:rPr>
              <a:t>Создание картотек стихов о игрушках, русских народных игр.</a:t>
            </a:r>
            <a:endParaRPr lang="ru-RU" sz="2000" dirty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dirty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747" y="3599968"/>
            <a:ext cx="3886200" cy="29146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324" y="3599968"/>
            <a:ext cx="38862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735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546411" y="365125"/>
            <a:ext cx="9130553" cy="677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Основной </a:t>
            </a:r>
            <a:r>
              <a:rPr lang="ru-RU" sz="3200" b="1" dirty="0" smtClean="0">
                <a:solidFill>
                  <a:srgbClr val="C00000"/>
                </a:solidFill>
              </a:rPr>
              <a:t>этап.</a:t>
            </a:r>
          </a:p>
          <a:p>
            <a:endParaRPr lang="ru-RU" sz="2400" b="1" dirty="0" smtClean="0">
              <a:solidFill>
                <a:srgbClr val="C00000"/>
              </a:solidFill>
            </a:endParaRPr>
          </a:p>
          <a:p>
            <a:r>
              <a:rPr lang="ru-RU" sz="2400" b="1" dirty="0" smtClean="0">
                <a:solidFill>
                  <a:srgbClr val="C00000"/>
                </a:solidFill>
              </a:rPr>
              <a:t>Совместная деятельность педагога и воспитанников: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НОД</a:t>
            </a:r>
            <a:r>
              <a:rPr lang="ru-RU" sz="2400" dirty="0">
                <a:solidFill>
                  <a:srgbClr val="C00000"/>
                </a:solidFill>
              </a:rPr>
              <a:t>, беседы, чтение художественной литературы, </a:t>
            </a:r>
            <a:r>
              <a:rPr lang="ru-RU" sz="2400" dirty="0" smtClean="0">
                <a:solidFill>
                  <a:srgbClr val="C00000"/>
                </a:solidFill>
              </a:rPr>
              <a:t>слушание народных песен, разучивание стихов о русских игрушках, экскурсии, народные игры.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Самостоятельная деятельность детей: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Игры с игрушками из музея в чемодане, проведение экскурсии для малышей (дети самостоятельно выбирают о какой игрушке будут рассказывать детям, какие игры будут проводить и другое), творческая </a:t>
            </a:r>
            <a:r>
              <a:rPr lang="ru-RU" sz="2400" dirty="0">
                <a:solidFill>
                  <a:srgbClr val="C00000"/>
                </a:solidFill>
              </a:rPr>
              <a:t>продуктивная деятельность по теме </a:t>
            </a:r>
            <a:r>
              <a:rPr lang="ru-RU" sz="2400" dirty="0" smtClean="0">
                <a:solidFill>
                  <a:srgbClr val="C00000"/>
                </a:solidFill>
              </a:rPr>
              <a:t>проекта.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Работа с родителями: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Проведение  мастер-класса по изготовлению тряпичной куклы, консультации для родителей, </a:t>
            </a:r>
            <a:r>
              <a:rPr lang="ru-RU" sz="2400" dirty="0">
                <a:solidFill>
                  <a:srgbClr val="C00000"/>
                </a:solidFill>
              </a:rPr>
              <a:t>привлечение родителей </a:t>
            </a:r>
            <a:r>
              <a:rPr lang="ru-RU" sz="2400" dirty="0" smtClean="0">
                <a:solidFill>
                  <a:srgbClr val="C00000"/>
                </a:solidFill>
              </a:rPr>
              <a:t> к сбору материала для музея в чемодане, изготовление игрушек родителями и детьми.</a:t>
            </a:r>
          </a:p>
          <a:p>
            <a:endParaRPr lang="ru-RU" sz="2400" dirty="0" smtClean="0">
              <a:solidFill>
                <a:srgbClr val="C00000"/>
              </a:solidFill>
            </a:endParaRPr>
          </a:p>
          <a:p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4006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64024" y="201706"/>
            <a:ext cx="787997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Экскурсия «В гости к </a:t>
            </a:r>
            <a:r>
              <a:rPr lang="ru-RU" sz="2400" b="1" dirty="0" smtClean="0">
                <a:solidFill>
                  <a:srgbClr val="C00000"/>
                </a:solidFill>
              </a:rPr>
              <a:t>домовенку Кузе»</a:t>
            </a:r>
            <a:endParaRPr lang="ru-RU" sz="2400" b="1" dirty="0">
              <a:solidFill>
                <a:srgbClr val="C00000"/>
              </a:solidFill>
            </a:endParaRPr>
          </a:p>
          <a:p>
            <a:r>
              <a:rPr lang="ru-RU" sz="2000" dirty="0">
                <a:solidFill>
                  <a:srgbClr val="C00000"/>
                </a:solidFill>
              </a:rPr>
              <a:t>Краткое содержание:</a:t>
            </a:r>
          </a:p>
          <a:p>
            <a:r>
              <a:rPr lang="ru-RU" sz="2000" dirty="0">
                <a:solidFill>
                  <a:srgbClr val="C00000"/>
                </a:solidFill>
              </a:rPr>
              <a:t>Домовенок Кузя знакомит детей с игрушками из чемоданчика. Рассказывает </a:t>
            </a:r>
            <a:r>
              <a:rPr lang="ru-RU" sz="2000" dirty="0" smtClean="0">
                <a:solidFill>
                  <a:srgbClr val="C00000"/>
                </a:solidFill>
              </a:rPr>
              <a:t>историю волшебного </a:t>
            </a:r>
            <a:r>
              <a:rPr lang="ru-RU" sz="2000" dirty="0">
                <a:solidFill>
                  <a:srgbClr val="C00000"/>
                </a:solidFill>
              </a:rPr>
              <a:t>чемоданчика, о том, как появилась игрушка волчок</a:t>
            </a:r>
            <a:r>
              <a:rPr lang="ru-RU" sz="2000" dirty="0"/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9071" y="1927831"/>
            <a:ext cx="6615953" cy="4693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123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640541" y="365125"/>
            <a:ext cx="7503459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C00000"/>
                </a:solidFill>
              </a:rPr>
              <a:t>Экскурсия «</a:t>
            </a:r>
            <a:r>
              <a:rPr lang="ru-RU" sz="2400" b="1" dirty="0" smtClean="0">
                <a:solidFill>
                  <a:srgbClr val="C00000"/>
                </a:solidFill>
              </a:rPr>
              <a:t>Истории </a:t>
            </a:r>
            <a:r>
              <a:rPr lang="ru-RU" sz="2400" b="1" dirty="0">
                <a:solidFill>
                  <a:srgbClr val="C00000"/>
                </a:solidFill>
              </a:rPr>
              <a:t>тряпичной куклы»</a:t>
            </a:r>
          </a:p>
          <a:p>
            <a:pPr algn="just"/>
            <a:r>
              <a:rPr lang="ru-RU" sz="2000" dirty="0">
                <a:solidFill>
                  <a:srgbClr val="C00000"/>
                </a:solidFill>
              </a:rPr>
              <a:t>Краткое содержание:</a:t>
            </a:r>
          </a:p>
          <a:p>
            <a:pPr algn="just"/>
            <a:r>
              <a:rPr lang="ru-RU" sz="2000" dirty="0">
                <a:solidFill>
                  <a:srgbClr val="C00000"/>
                </a:solidFill>
              </a:rPr>
              <a:t>Домовенок Кузя, используя свой волшебный волчок, «оживляет» тряпичную куклу, которая рассказывает </a:t>
            </a:r>
            <a:r>
              <a:rPr lang="ru-RU" sz="2000" dirty="0" smtClean="0">
                <a:solidFill>
                  <a:srgbClr val="C00000"/>
                </a:solidFill>
              </a:rPr>
              <a:t>об </a:t>
            </a:r>
            <a:r>
              <a:rPr lang="ru-RU" sz="2000" dirty="0">
                <a:solidFill>
                  <a:srgbClr val="C00000"/>
                </a:solidFill>
              </a:rPr>
              <a:t>обрядовых куклах. Проведение народных игр.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2296138"/>
            <a:ext cx="3350557" cy="19782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285" y="3158754"/>
            <a:ext cx="4499167" cy="25721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444832"/>
            <a:ext cx="3350558" cy="1923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5208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1064</Words>
  <Application>Microsoft Office PowerPoint</Application>
  <PresentationFormat>Широкоэкранный</PresentationFormat>
  <Paragraphs>81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МАДОУ 177</cp:lastModifiedBy>
  <cp:revision>34</cp:revision>
  <dcterms:created xsi:type="dcterms:W3CDTF">2023-11-30T09:38:26Z</dcterms:created>
  <dcterms:modified xsi:type="dcterms:W3CDTF">2023-12-01T10:17:14Z</dcterms:modified>
</cp:coreProperties>
</file>